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58" r:id="rId4"/>
    <p:sldId id="259" r:id="rId5"/>
    <p:sldId id="261" r:id="rId6"/>
    <p:sldId id="276" r:id="rId7"/>
    <p:sldId id="260" r:id="rId8"/>
    <p:sldId id="262" r:id="rId9"/>
    <p:sldId id="277" r:id="rId10"/>
    <p:sldId id="278" r:id="rId11"/>
    <p:sldId id="280" r:id="rId12"/>
    <p:sldId id="279" r:id="rId13"/>
    <p:sldId id="265" r:id="rId14"/>
    <p:sldId id="266" r:id="rId15"/>
    <p:sldId id="263" r:id="rId16"/>
    <p:sldId id="264" r:id="rId17"/>
    <p:sldId id="267" r:id="rId18"/>
    <p:sldId id="268" r:id="rId19"/>
    <p:sldId id="270" r:id="rId20"/>
    <p:sldId id="272" r:id="rId21"/>
    <p:sldId id="271" r:id="rId22"/>
    <p:sldId id="273" r:id="rId23"/>
    <p:sldId id="274" r:id="rId24"/>
    <p:sldId id="275" r:id="rId25"/>
    <p:sldId id="281" r:id="rId26"/>
  </p:sldIdLst>
  <p:sldSz cx="9144000" cy="6858000" type="screen4x3"/>
  <p:notesSz cx="6400800" cy="8686800"/>
  <p:defaultTextStyle>
    <a:defPPr>
      <a:defRPr lang="de-CH"/>
    </a:defPPr>
    <a:lvl1pPr algn="l" rtl="0" fontAlgn="base">
      <a:spcBef>
        <a:spcPct val="0"/>
      </a:spcBef>
      <a:spcAft>
        <a:spcPct val="0"/>
      </a:spcAft>
      <a:defRPr sz="17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fontAlgn="base">
      <a:spcBef>
        <a:spcPct val="0"/>
      </a:spcBef>
      <a:spcAft>
        <a:spcPct val="0"/>
      </a:spcAft>
      <a:defRPr sz="17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fontAlgn="base">
      <a:spcBef>
        <a:spcPct val="0"/>
      </a:spcBef>
      <a:spcAft>
        <a:spcPct val="0"/>
      </a:spcAft>
      <a:defRPr sz="17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fontAlgn="base">
      <a:spcBef>
        <a:spcPct val="0"/>
      </a:spcBef>
      <a:spcAft>
        <a:spcPct val="0"/>
      </a:spcAft>
      <a:defRPr sz="17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fontAlgn="base">
      <a:spcBef>
        <a:spcPct val="0"/>
      </a:spcBef>
      <a:spcAft>
        <a:spcPct val="0"/>
      </a:spcAft>
      <a:defRPr sz="17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sz="17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sz="17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sz="17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sz="17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799">
          <p15:clr>
            <a:srgbClr val="A4A3A4"/>
          </p15:clr>
        </p15:guide>
        <p15:guide id="2" orient="horz" pos="4110">
          <p15:clr>
            <a:srgbClr val="A4A3A4"/>
          </p15:clr>
        </p15:guide>
        <p15:guide id="3" orient="horz" pos="1389">
          <p15:clr>
            <a:srgbClr val="A4A3A4"/>
          </p15:clr>
        </p15:guide>
        <p15:guide id="4" orient="horz" pos="3838">
          <p15:clr>
            <a:srgbClr val="A4A3A4"/>
          </p15:clr>
        </p15:guide>
        <p15:guide id="5" orient="horz" pos="709">
          <p15:clr>
            <a:srgbClr val="A4A3A4"/>
          </p15:clr>
        </p15:guide>
        <p15:guide id="6" pos="567">
          <p15:clr>
            <a:srgbClr val="A4A3A4"/>
          </p15:clr>
        </p15:guide>
        <p15:guide id="7" pos="5193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292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Helle Formatvorlage 2 - Akz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640"/>
    <p:restoredTop sz="70615" autoAdjust="0"/>
  </p:normalViewPr>
  <p:slideViewPr>
    <p:cSldViewPr snapToObjects="1">
      <p:cViewPr varScale="1">
        <p:scale>
          <a:sx n="107" d="100"/>
          <a:sy n="107" d="100"/>
        </p:scale>
        <p:origin x="2104" y="168"/>
      </p:cViewPr>
      <p:guideLst>
        <p:guide orient="horz" pos="799"/>
        <p:guide orient="horz" pos="4110"/>
        <p:guide orient="horz" pos="1389"/>
        <p:guide orient="horz" pos="3838"/>
        <p:guide orient="horz" pos="709"/>
        <p:guide pos="567"/>
        <p:guide pos="5193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773363" cy="433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6211" tIns="43106" rIns="86211" bIns="43106" numCol="1" anchor="t" anchorCtr="0" compatLnSpc="1">
            <a:prstTxWarp prst="textNoShape">
              <a:avLst/>
            </a:prstTxWarp>
          </a:bodyPr>
          <a:lstStyle>
            <a:lvl1pPr defTabSz="862013">
              <a:defRPr sz="1100"/>
            </a:lvl1pPr>
          </a:lstStyle>
          <a:p>
            <a:endParaRPr lang="de-CH" altLang="de-DE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625850" y="0"/>
            <a:ext cx="2773363" cy="433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6211" tIns="43106" rIns="86211" bIns="43106" numCol="1" anchor="t" anchorCtr="0" compatLnSpc="1">
            <a:prstTxWarp prst="textNoShape">
              <a:avLst/>
            </a:prstTxWarp>
          </a:bodyPr>
          <a:lstStyle>
            <a:lvl1pPr algn="r" defTabSz="862013">
              <a:defRPr sz="1100"/>
            </a:lvl1pPr>
          </a:lstStyle>
          <a:p>
            <a:endParaRPr lang="de-CH" altLang="de-DE"/>
          </a:p>
        </p:txBody>
      </p:sp>
      <p:sp>
        <p:nvSpPr>
          <p:cNvPr id="51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030288" y="652463"/>
            <a:ext cx="4341812" cy="325596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="" xmlns:a14="http://schemas.microsoft.com/office/drawing/2010/main" val="1"/>
            </a:ext>
          </a:extLst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39763" y="4125913"/>
            <a:ext cx="5121275" cy="3908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6211" tIns="43106" rIns="86211" bIns="4310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CH" altLang="de-DE"/>
              <a:t>Textmasterformate durch Klicken bearbeiten</a:t>
            </a:r>
          </a:p>
          <a:p>
            <a:pPr lvl="1"/>
            <a:r>
              <a:rPr lang="de-CH" altLang="de-DE"/>
              <a:t>Zweite Ebene</a:t>
            </a:r>
          </a:p>
          <a:p>
            <a:pPr lvl="2"/>
            <a:r>
              <a:rPr lang="de-CH" altLang="de-DE"/>
              <a:t>Dritte Ebene</a:t>
            </a:r>
          </a:p>
          <a:p>
            <a:pPr lvl="3"/>
            <a:r>
              <a:rPr lang="de-CH" altLang="de-DE"/>
              <a:t>Vierte Ebene</a:t>
            </a:r>
          </a:p>
          <a:p>
            <a:pPr lvl="4"/>
            <a:r>
              <a:rPr lang="de-CH" altLang="de-DE"/>
              <a:t>Fünfte Ebene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251825"/>
            <a:ext cx="2773363" cy="433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6211" tIns="43106" rIns="86211" bIns="43106" numCol="1" anchor="b" anchorCtr="0" compatLnSpc="1">
            <a:prstTxWarp prst="textNoShape">
              <a:avLst/>
            </a:prstTxWarp>
          </a:bodyPr>
          <a:lstStyle>
            <a:lvl1pPr defTabSz="862013">
              <a:defRPr sz="1100"/>
            </a:lvl1pPr>
          </a:lstStyle>
          <a:p>
            <a:endParaRPr lang="de-CH" altLang="de-DE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625850" y="8251825"/>
            <a:ext cx="2773363" cy="433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6211" tIns="43106" rIns="86211" bIns="43106" numCol="1" anchor="b" anchorCtr="0" compatLnSpc="1">
            <a:prstTxWarp prst="textNoShape">
              <a:avLst/>
            </a:prstTxWarp>
          </a:bodyPr>
          <a:lstStyle>
            <a:lvl1pPr algn="r" defTabSz="862013">
              <a:defRPr sz="1100"/>
            </a:lvl1pPr>
          </a:lstStyle>
          <a:p>
            <a:fld id="{1B2629F0-B4D6-4939-9801-F8621B100388}" type="slidenum">
              <a:rPr lang="de-CH" altLang="de-DE"/>
              <a:pPr/>
              <a:t>‹Nr.›</a:t>
            </a:fld>
            <a:endParaRPr lang="de-CH" altLang="de-DE"/>
          </a:p>
        </p:txBody>
      </p:sp>
    </p:spTree>
    <p:extLst>
      <p:ext uri="{BB962C8B-B14F-4D97-AF65-F5344CB8AC3E}">
        <p14:creationId xmlns:p14="http://schemas.microsoft.com/office/powerpoint/2010/main" val="377235553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de.wikipedia.org/wiki/Netzteil" TargetMode="External"/><Relationship Id="rId3" Type="http://schemas.openxmlformats.org/officeDocument/2006/relationships/hyperlink" Target="https://de.wikipedia.org/wiki/Schwingung" TargetMode="External"/><Relationship Id="rId7" Type="http://schemas.openxmlformats.org/officeDocument/2006/relationships/hyperlink" Target="https://de.wikipedia.org/wiki/Gleichspannung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de.wikipedia.org/wiki/Hertz_(Einheit)" TargetMode="External"/><Relationship Id="rId11" Type="http://schemas.openxmlformats.org/officeDocument/2006/relationships/hyperlink" Target="https://de.wikipedia.org/wiki/Brummspannung" TargetMode="External"/><Relationship Id="rId5" Type="http://schemas.openxmlformats.org/officeDocument/2006/relationships/hyperlink" Target="https://de.wikipedia.org/wiki/Frequenz" TargetMode="External"/><Relationship Id="rId10" Type="http://schemas.openxmlformats.org/officeDocument/2006/relationships/hyperlink" Target="https://de.wikipedia.org/wiki/Gleichrichtung" TargetMode="External"/><Relationship Id="rId4" Type="http://schemas.openxmlformats.org/officeDocument/2006/relationships/hyperlink" Target="https://de.wikipedia.org/wiki/Netzspannung" TargetMode="External"/><Relationship Id="rId9" Type="http://schemas.openxmlformats.org/officeDocument/2006/relationships/hyperlink" Target="https://de.wikipedia.org/wiki/Wechselspannung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Im Alltag: Noise-</a:t>
            </a:r>
            <a:r>
              <a:rPr lang="de-DE" dirty="0" err="1"/>
              <a:t>cancelling</a:t>
            </a:r>
            <a:r>
              <a:rPr lang="de-DE" dirty="0"/>
              <a:t> Kopfhörer -&gt; Mikrofon nimmt Noise auf, guckt welche Frequenz Noise hat und produziert </a:t>
            </a:r>
            <a:r>
              <a:rPr lang="de-DE" dirty="0" err="1"/>
              <a:t>Antinoise</a:t>
            </a:r>
            <a:r>
              <a:rPr lang="de-DE" dirty="0"/>
              <a:t> Schallwellen (in umgekehrter Phase  = 180grad Phasenverschiebung) -&gt; Noise rechnet sich</a:t>
            </a:r>
            <a:r>
              <a:rPr lang="de-DE" baseline="0" dirty="0"/>
              <a:t> raus</a:t>
            </a:r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629F0-B4D6-4939-9801-F8621B100388}" type="slidenum">
              <a:rPr lang="de-CH" altLang="de-DE" smtClean="0"/>
              <a:pPr/>
              <a:t>6</a:t>
            </a:fld>
            <a:endParaRPr lang="de-CH" altLang="de-DE"/>
          </a:p>
        </p:txBody>
      </p:sp>
    </p:spTree>
    <p:extLst>
      <p:ext uri="{BB962C8B-B14F-4D97-AF65-F5344CB8AC3E}">
        <p14:creationId xmlns:p14="http://schemas.microsoft.com/office/powerpoint/2010/main" val="9042626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629F0-B4D6-4939-9801-F8621B100388}" type="slidenum">
              <a:rPr lang="de-CH" altLang="de-DE" smtClean="0"/>
              <a:pPr/>
              <a:t>23</a:t>
            </a:fld>
            <a:endParaRPr lang="de-CH" altLang="de-DE"/>
          </a:p>
        </p:txBody>
      </p:sp>
    </p:spTree>
    <p:extLst>
      <p:ext uri="{BB962C8B-B14F-4D97-AF65-F5344CB8AC3E}">
        <p14:creationId xmlns:p14="http://schemas.microsoft.com/office/powerpoint/2010/main" val="7401295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Prinzip: das interessante vom Rest trennen</a:t>
            </a:r>
          </a:p>
          <a:p>
            <a:endParaRPr lang="de-DE" dirty="0"/>
          </a:p>
          <a:p>
            <a:r>
              <a:rPr lang="de-DE" dirty="0"/>
              <a:t>Linearer Filter:</a:t>
            </a:r>
            <a:r>
              <a:rPr lang="de-DE" baseline="0" dirty="0"/>
              <a:t> es ändert sich nur Amplitude und Phase, nicht aber der </a:t>
            </a:r>
            <a:r>
              <a:rPr lang="de-DE" baseline="0" dirty="0" err="1"/>
              <a:t>sinusoidal</a:t>
            </a:r>
            <a:r>
              <a:rPr lang="de-DE" baseline="0" dirty="0"/>
              <a:t> </a:t>
            </a:r>
            <a:r>
              <a:rPr lang="de-DE" baseline="0" dirty="0" err="1"/>
              <a:t>shape</a:t>
            </a:r>
            <a:r>
              <a:rPr lang="de-DE" baseline="0" dirty="0"/>
              <a:t> und die Frequenz</a:t>
            </a:r>
          </a:p>
          <a:p>
            <a:endParaRPr lang="de-DE" baseline="0"/>
          </a:p>
          <a:p>
            <a:endParaRPr lang="de-DE" baseline="0" dirty="0"/>
          </a:p>
          <a:p>
            <a:r>
              <a:rPr lang="de-DE" dirty="0"/>
              <a:t>Netzbrummen: 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bezeichnet eine unerwünschte 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  <a:hlinkClick r:id="rId3" tooltip="Schwingung"/>
              </a:rPr>
              <a:t>Schwingung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, die von der elektrischen 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  <a:hlinkClick r:id="rId4" tooltip="Netzspannung"/>
              </a:rPr>
              <a:t>Netzspannung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 herrührt. Die Brumm-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  <a:hlinkClick r:id="rId5" tooltip="Frequenz"/>
              </a:rPr>
              <a:t>Frequenz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 beträgt in Europa 50 oder 100 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  <a:hlinkClick r:id="rId6" tooltip="Hertz (Einheit)"/>
              </a:rPr>
              <a:t>Hz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 (https://</a:t>
            </a:r>
            <a:r>
              <a:rPr lang="de-DE" sz="1200" b="0" i="0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de.wikipedia.org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/</a:t>
            </a:r>
            <a:r>
              <a:rPr lang="de-DE" sz="1200" b="0" i="0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wiki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/Netzbrummen)</a:t>
            </a:r>
          </a:p>
          <a:p>
            <a:endParaRPr lang="de-DE" sz="1200" b="0" i="0" kern="1200" dirty="0">
              <a:solidFill>
                <a:schemeClr val="tx1"/>
              </a:solidFill>
              <a:effectLst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r>
              <a:rPr lang="de-DE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Elektronische Geräte werden mit 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  <a:hlinkClick r:id="rId7" tooltip="Gleichspannung"/>
              </a:rPr>
              <a:t>Gleichspannung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 betrieben, die in der Regel über ein 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  <a:hlinkClick r:id="rId8" tooltip="Netzteil"/>
              </a:rPr>
              <a:t>Netzteil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 aus 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  <a:hlinkClick r:id="rId9" tooltip="Wechselspannung"/>
              </a:rPr>
              <a:t>Wechselspannung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 erzeugt wird. Je nach Art der 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  <a:hlinkClick r:id="rId10" tooltip="Gleichrichtung"/>
              </a:rPr>
              <a:t>Gleichrichtung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 entsteht </a:t>
            </a:r>
            <a:r>
              <a:rPr lang="de-DE" sz="12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  <a:hlinkClick r:id="rId11" tooltip="Brummspannung"/>
              </a:rPr>
              <a:t>Brummspannung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 mit der Netzfrequenz oder ihrem Doppelten</a:t>
            </a:r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629F0-B4D6-4939-9801-F8621B100388}" type="slidenum">
              <a:rPr lang="de-CH" altLang="de-DE" smtClean="0"/>
              <a:pPr/>
              <a:t>7</a:t>
            </a:fld>
            <a:endParaRPr lang="de-CH" altLang="de-DE"/>
          </a:p>
        </p:txBody>
      </p:sp>
    </p:spTree>
    <p:extLst>
      <p:ext uri="{BB962C8B-B14F-4D97-AF65-F5344CB8AC3E}">
        <p14:creationId xmlns:p14="http://schemas.microsoft.com/office/powerpoint/2010/main" val="651858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Tiefpass: tiefe Frequenzen passieren/bleiben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629F0-B4D6-4939-9801-F8621B100388}" type="slidenum">
              <a:rPr lang="de-CH" altLang="de-DE" smtClean="0"/>
              <a:pPr/>
              <a:t>8</a:t>
            </a:fld>
            <a:endParaRPr lang="de-CH" altLang="de-DE"/>
          </a:p>
        </p:txBody>
      </p:sp>
    </p:spTree>
    <p:extLst>
      <p:ext uri="{BB962C8B-B14F-4D97-AF65-F5344CB8AC3E}">
        <p14:creationId xmlns:p14="http://schemas.microsoft.com/office/powerpoint/2010/main" val="18791505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Tiefpass: tiefe Frequenzen passieren/bleiben</a:t>
            </a:r>
          </a:p>
          <a:p>
            <a:endParaRPr lang="de-DE" dirty="0"/>
          </a:p>
          <a:p>
            <a:r>
              <a:rPr lang="de-DE" dirty="0"/>
              <a:t>Kerbfilter = Gegenteil vom</a:t>
            </a:r>
            <a:r>
              <a:rPr lang="de-DE" baseline="0" dirty="0"/>
              <a:t> Bandpassfilter 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629F0-B4D6-4939-9801-F8621B100388}" type="slidenum">
              <a:rPr lang="de-CH" altLang="de-DE" smtClean="0"/>
              <a:pPr/>
              <a:t>9</a:t>
            </a:fld>
            <a:endParaRPr lang="de-CH" altLang="de-DE"/>
          </a:p>
        </p:txBody>
      </p:sp>
    </p:spTree>
    <p:extLst>
      <p:ext uri="{BB962C8B-B14F-4D97-AF65-F5344CB8AC3E}">
        <p14:creationId xmlns:p14="http://schemas.microsoft.com/office/powerpoint/2010/main" val="3148710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In der Praxis schneiden Filter nicht so gerade das Signal ab wie eben gezeigt -&gt; je steiler runter, desto mehr</a:t>
            </a:r>
            <a:r>
              <a:rPr lang="de-DE" baseline="0" dirty="0"/>
              <a:t> nachklingen = Signal das behalten werden soll, wird stärker verändert, je flacher der Filter, desto weniger wird das Signal von Interesse verändert, aber desto mehr Restfrequenzen sind noch im Signal</a:t>
            </a:r>
          </a:p>
          <a:p>
            <a:endParaRPr lang="de-DE" baseline="0" dirty="0"/>
          </a:p>
          <a:p>
            <a:r>
              <a:rPr lang="de-DE" baseline="0" dirty="0"/>
              <a:t>Im EEG oft gebraucht ist der </a:t>
            </a:r>
            <a:r>
              <a:rPr lang="de-DE" baseline="0" dirty="0" err="1"/>
              <a:t>Butterworthfilter</a:t>
            </a:r>
            <a:r>
              <a:rPr lang="de-DE" baseline="0" dirty="0"/>
              <a:t> -&gt; rel. Steil</a:t>
            </a:r>
          </a:p>
          <a:p>
            <a:endParaRPr lang="de-DE" baseline="0" dirty="0"/>
          </a:p>
          <a:p>
            <a:r>
              <a:rPr lang="de-DE" baseline="0" dirty="0"/>
              <a:t>z.B. Bessel -&gt; nicht so steil, ein Teil der eigentlich rausgefilterten Frequenzen bleibt drin</a:t>
            </a:r>
          </a:p>
          <a:p>
            <a:r>
              <a:rPr lang="de-DE" baseline="0" dirty="0"/>
              <a:t>Allerdings kann die Steilheit der Filter noch selbst angepasst werden, d.h. </a:t>
            </a:r>
            <a:r>
              <a:rPr lang="de-DE" baseline="0" dirty="0" err="1"/>
              <a:t>Selliptic</a:t>
            </a:r>
            <a:r>
              <a:rPr lang="de-DE" baseline="0" dirty="0"/>
              <a:t> ist nicht immer </a:t>
            </a:r>
            <a:r>
              <a:rPr lang="de-DE" baseline="0" dirty="0" err="1"/>
              <a:t>seiler</a:t>
            </a:r>
            <a:r>
              <a:rPr lang="de-DE" baseline="0" dirty="0"/>
              <a:t> als </a:t>
            </a:r>
            <a:r>
              <a:rPr lang="de-DE" baseline="0" dirty="0" err="1"/>
              <a:t>Butterworth</a:t>
            </a:r>
            <a:endParaRPr lang="de-DE" baseline="0" dirty="0"/>
          </a:p>
          <a:p>
            <a:endParaRPr lang="de-DE" baseline="0" dirty="0"/>
          </a:p>
          <a:p>
            <a:r>
              <a:rPr lang="de-DE" baseline="0" dirty="0"/>
              <a:t>Ideal wäre die Steilheit des </a:t>
            </a:r>
            <a:r>
              <a:rPr lang="de-DE" baseline="0" dirty="0" err="1"/>
              <a:t>Ellyptic</a:t>
            </a:r>
            <a:r>
              <a:rPr lang="de-DE" baseline="0" dirty="0"/>
              <a:t> </a:t>
            </a:r>
            <a:r>
              <a:rPr lang="de-DE" baseline="0" dirty="0" err="1"/>
              <a:t>Fileter</a:t>
            </a:r>
            <a:r>
              <a:rPr lang="de-DE" baseline="0" dirty="0"/>
              <a:t> und das Nachklingen des </a:t>
            </a:r>
            <a:r>
              <a:rPr lang="de-DE" baseline="0" dirty="0" err="1"/>
              <a:t>Besselfilters</a:t>
            </a:r>
            <a:r>
              <a:rPr lang="de-DE" baseline="0" dirty="0"/>
              <a:t>, aber das gibt es nicht</a:t>
            </a:r>
          </a:p>
          <a:p>
            <a:endParaRPr lang="de-DE" baseline="0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629F0-B4D6-4939-9801-F8621B100388}" type="slidenum">
              <a:rPr lang="de-CH" altLang="de-DE" smtClean="0"/>
              <a:pPr/>
              <a:t>10</a:t>
            </a:fld>
            <a:endParaRPr lang="de-CH" altLang="de-DE"/>
          </a:p>
        </p:txBody>
      </p:sp>
    </p:spTree>
    <p:extLst>
      <p:ext uri="{BB962C8B-B14F-4D97-AF65-F5344CB8AC3E}">
        <p14:creationId xmlns:p14="http://schemas.microsoft.com/office/powerpoint/2010/main" val="18649871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Hier: Tiefpassfilter</a:t>
            </a:r>
          </a:p>
          <a:p>
            <a:endParaRPr lang="de-DE" dirty="0"/>
          </a:p>
          <a:p>
            <a:r>
              <a:rPr lang="de-DE" dirty="0"/>
              <a:t>X-Achse: versch. Frequenzbereich in </a:t>
            </a:r>
            <a:r>
              <a:rPr lang="de-DE" dirty="0" err="1"/>
              <a:t>Radian</a:t>
            </a:r>
            <a:r>
              <a:rPr lang="de-DE" dirty="0"/>
              <a:t> (</a:t>
            </a:r>
            <a:r>
              <a:rPr lang="de-DE" dirty="0" err="1"/>
              <a:t>Winkelmass</a:t>
            </a:r>
            <a:r>
              <a:rPr lang="de-DE" dirty="0"/>
              <a:t>), simpler: Hz</a:t>
            </a:r>
          </a:p>
          <a:p>
            <a:r>
              <a:rPr lang="de-DE" dirty="0"/>
              <a:t>Y-Achse: Amplitude</a:t>
            </a:r>
          </a:p>
          <a:p>
            <a:endParaRPr lang="de-DE" dirty="0"/>
          </a:p>
          <a:p>
            <a:r>
              <a:rPr lang="de-DE" dirty="0" err="1"/>
              <a:t>Passband</a:t>
            </a:r>
            <a:r>
              <a:rPr lang="de-DE" dirty="0"/>
              <a:t>:</a:t>
            </a:r>
            <a:r>
              <a:rPr lang="de-DE" baseline="0" dirty="0"/>
              <a:t> Frequenzbereich, der durch Filter durch kann (nicht rausgefiltert wird)</a:t>
            </a:r>
          </a:p>
          <a:p>
            <a:r>
              <a:rPr lang="de-DE" baseline="0" dirty="0"/>
              <a:t>Stoppband: Bereich, der rausgefiltert wird</a:t>
            </a:r>
          </a:p>
          <a:p>
            <a:r>
              <a:rPr lang="de-DE" baseline="0" dirty="0" err="1"/>
              <a:t>Passband</a:t>
            </a:r>
            <a:r>
              <a:rPr lang="de-DE" baseline="0" dirty="0"/>
              <a:t> </a:t>
            </a:r>
            <a:r>
              <a:rPr lang="de-DE" baseline="0" dirty="0" err="1"/>
              <a:t>edge</a:t>
            </a:r>
            <a:r>
              <a:rPr lang="de-DE" baseline="0" dirty="0"/>
              <a:t> </a:t>
            </a:r>
            <a:r>
              <a:rPr lang="de-DE" baseline="0" dirty="0" err="1"/>
              <a:t>frequency</a:t>
            </a:r>
            <a:r>
              <a:rPr lang="de-DE" baseline="0" dirty="0"/>
              <a:t>: bis zu diesem Hz will ich mein Signal haben</a:t>
            </a:r>
          </a:p>
          <a:p>
            <a:r>
              <a:rPr lang="de-DE" baseline="0" dirty="0" err="1"/>
              <a:t>Stopband</a:t>
            </a:r>
            <a:r>
              <a:rPr lang="de-DE" baseline="0" dirty="0"/>
              <a:t> </a:t>
            </a:r>
            <a:r>
              <a:rPr lang="de-DE" baseline="0" dirty="0" err="1"/>
              <a:t>edge</a:t>
            </a:r>
            <a:r>
              <a:rPr lang="de-DE" baseline="0" dirty="0"/>
              <a:t> </a:t>
            </a:r>
            <a:r>
              <a:rPr lang="de-DE" baseline="0" dirty="0" err="1"/>
              <a:t>freqeuncy</a:t>
            </a:r>
            <a:r>
              <a:rPr lang="de-DE" baseline="0" dirty="0"/>
              <a:t>: ab hier interessiert es mich nicht mehr</a:t>
            </a:r>
          </a:p>
          <a:p>
            <a:endParaRPr lang="de-DE" baseline="0" dirty="0"/>
          </a:p>
          <a:p>
            <a:r>
              <a:rPr lang="de-DE" baseline="0" dirty="0"/>
              <a:t>-&gt; </a:t>
            </a:r>
            <a:r>
              <a:rPr lang="de-DE" baseline="0" dirty="0" err="1"/>
              <a:t>stopband</a:t>
            </a:r>
            <a:r>
              <a:rPr lang="de-DE" baseline="0" dirty="0"/>
              <a:t> und </a:t>
            </a:r>
            <a:r>
              <a:rPr lang="de-DE" baseline="0" dirty="0" err="1"/>
              <a:t>passband</a:t>
            </a:r>
            <a:r>
              <a:rPr lang="de-DE" baseline="0" dirty="0"/>
              <a:t> definieren die </a:t>
            </a:r>
            <a:r>
              <a:rPr lang="de-DE" baseline="0" dirty="0" err="1"/>
              <a:t>Stielheit</a:t>
            </a:r>
            <a:r>
              <a:rPr lang="de-DE" baseline="0" dirty="0"/>
              <a:t> des Filters</a:t>
            </a:r>
          </a:p>
          <a:p>
            <a:endParaRPr lang="de-DE" baseline="0" dirty="0"/>
          </a:p>
          <a:p>
            <a:r>
              <a:rPr lang="de-DE" baseline="0" dirty="0" err="1"/>
              <a:t>Passband</a:t>
            </a:r>
            <a:r>
              <a:rPr lang="de-DE" baseline="0" dirty="0"/>
              <a:t> ripple: wie stark darf das Nachklingen sein (dB), je kleiner desto besser</a:t>
            </a:r>
          </a:p>
          <a:p>
            <a:r>
              <a:rPr lang="de-DE" baseline="0" dirty="0"/>
              <a:t>Minimum stoppband </a:t>
            </a:r>
            <a:r>
              <a:rPr lang="de-DE" baseline="0" dirty="0" err="1"/>
              <a:t>attenuation</a:t>
            </a:r>
            <a:r>
              <a:rPr lang="de-DE" baseline="0" dirty="0"/>
              <a:t>: wie stark wird das Signal vom Filter “runtergedrückt“ </a:t>
            </a:r>
          </a:p>
          <a:p>
            <a:endParaRPr lang="de-DE" baseline="0" dirty="0"/>
          </a:p>
          <a:p>
            <a:r>
              <a:rPr lang="de-DE" baseline="0" dirty="0" err="1"/>
              <a:t>Bsp</a:t>
            </a:r>
            <a:r>
              <a:rPr lang="de-DE" baseline="0" dirty="0"/>
              <a:t> </a:t>
            </a:r>
            <a:r>
              <a:rPr lang="de-DE" baseline="0" dirty="0" err="1"/>
              <a:t>Notchfilter</a:t>
            </a:r>
            <a:r>
              <a:rPr lang="de-DE" baseline="0" dirty="0"/>
              <a:t>: da hätte man zwei </a:t>
            </a:r>
            <a:r>
              <a:rPr lang="de-DE" baseline="0" dirty="0" err="1"/>
              <a:t>Transitionbands</a:t>
            </a:r>
            <a:endParaRPr lang="de-DE" baseline="0" dirty="0"/>
          </a:p>
          <a:p>
            <a:endParaRPr lang="de-DE" baseline="0" dirty="0"/>
          </a:p>
          <a:p>
            <a:r>
              <a:rPr lang="de-DE" baseline="0" dirty="0"/>
              <a:t>Beim filtern immer Kompromiss zwischen Steilheit und des Nachklingens</a:t>
            </a:r>
          </a:p>
          <a:p>
            <a:endParaRPr lang="de-DE" baseline="0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629F0-B4D6-4939-9801-F8621B100388}" type="slidenum">
              <a:rPr lang="de-CH" altLang="de-DE" smtClean="0"/>
              <a:pPr/>
              <a:t>11</a:t>
            </a:fld>
            <a:endParaRPr lang="de-CH" altLang="de-DE"/>
          </a:p>
        </p:txBody>
      </p:sp>
    </p:spTree>
    <p:extLst>
      <p:ext uri="{BB962C8B-B14F-4D97-AF65-F5344CB8AC3E}">
        <p14:creationId xmlns:p14="http://schemas.microsoft.com/office/powerpoint/2010/main" val="21397064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629F0-B4D6-4939-9801-F8621B100388}" type="slidenum">
              <a:rPr lang="de-CH" altLang="de-DE" smtClean="0"/>
              <a:pPr/>
              <a:t>13</a:t>
            </a:fld>
            <a:endParaRPr lang="de-CH" altLang="de-DE"/>
          </a:p>
        </p:txBody>
      </p:sp>
    </p:spTree>
    <p:extLst>
      <p:ext uri="{BB962C8B-B14F-4D97-AF65-F5344CB8AC3E}">
        <p14:creationId xmlns:p14="http://schemas.microsoft.com/office/powerpoint/2010/main" val="15245424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Auch über ICA entfernen (meist 1 Faktor)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629F0-B4D6-4939-9801-F8621B100388}" type="slidenum">
              <a:rPr lang="de-CH" altLang="de-DE" smtClean="0"/>
              <a:pPr/>
              <a:t>21</a:t>
            </a:fld>
            <a:endParaRPr lang="de-CH" altLang="de-DE"/>
          </a:p>
        </p:txBody>
      </p:sp>
    </p:spTree>
    <p:extLst>
      <p:ext uri="{BB962C8B-B14F-4D97-AF65-F5344CB8AC3E}">
        <p14:creationId xmlns:p14="http://schemas.microsoft.com/office/powerpoint/2010/main" val="8315038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Nicht zwingend notwendig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629F0-B4D6-4939-9801-F8621B100388}" type="slidenum">
              <a:rPr lang="de-CH" altLang="de-DE" smtClean="0"/>
              <a:pPr/>
              <a:t>22</a:t>
            </a:fld>
            <a:endParaRPr lang="de-CH" altLang="de-DE"/>
          </a:p>
        </p:txBody>
      </p:sp>
    </p:spTree>
    <p:extLst>
      <p:ext uri="{BB962C8B-B14F-4D97-AF65-F5344CB8AC3E}">
        <p14:creationId xmlns:p14="http://schemas.microsoft.com/office/powerpoint/2010/main" val="14994975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00113" y="1989138"/>
            <a:ext cx="7343775" cy="1295400"/>
          </a:xfrm>
        </p:spPr>
        <p:txBody>
          <a:bodyPr/>
          <a:lstStyle>
            <a:lvl1pPr>
              <a:defRPr sz="3900"/>
            </a:lvl1pPr>
          </a:lstStyle>
          <a:p>
            <a:pPr lvl="0"/>
            <a:r>
              <a:rPr lang="de-DE" altLang="de-DE" noProof="0"/>
              <a:t>Titelmasterformat durch Klicken bearbeiten</a:t>
            </a:r>
            <a:endParaRPr lang="de-CH" altLang="de-DE" noProof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900113" y="3429000"/>
            <a:ext cx="7343775" cy="1752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 altLang="de-DE" noProof="0"/>
              <a:t>Formatvorlage des Untertitelmasters durch Klicken bearbeiten</a:t>
            </a:r>
            <a:endParaRPr lang="de-CH" altLang="de-DE" noProof="0"/>
          </a:p>
        </p:txBody>
      </p:sp>
      <p:pic>
        <p:nvPicPr>
          <p:cNvPr id="4103" name="Picture 7" descr="uzh_logo_d_pos_grau_1mm"/>
          <p:cNvPicPr preferRelativeResize="0"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5" y="142875"/>
            <a:ext cx="1868488" cy="68421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04" name="Line 8"/>
          <p:cNvSpPr>
            <a:spLocks noChangeShapeType="1"/>
          </p:cNvSpPr>
          <p:nvPr userDrawn="1"/>
        </p:nvSpPr>
        <p:spPr bwMode="auto">
          <a:xfrm>
            <a:off x="0" y="1125538"/>
            <a:ext cx="9144000" cy="0"/>
          </a:xfrm>
          <a:prstGeom prst="line">
            <a:avLst/>
          </a:prstGeom>
          <a:noFill/>
          <a:ln w="15875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CH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346075" indent="-344488">
              <a:buFont typeface="Arial" charset="0"/>
              <a:buChar char="–"/>
              <a:defRPr/>
            </a:lvl2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2583016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7660178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900113" y="2205038"/>
            <a:ext cx="3595687" cy="3887787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2205038"/>
            <a:ext cx="3595688" cy="3887787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07836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30238" y="1196752"/>
            <a:ext cx="7886700" cy="493936"/>
          </a:xfrm>
        </p:spPr>
        <p:txBody>
          <a:bodyPr/>
          <a:lstStyle/>
          <a:p>
            <a:r>
              <a:rPr lang="de-DE" dirty="0"/>
              <a:t>Titelmasterformat durch Klicken bearbeiten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260399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4613145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25192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30238" y="1268760"/>
            <a:ext cx="2949575" cy="788640"/>
          </a:xfrm>
        </p:spPr>
        <p:txBody>
          <a:bodyPr anchor="b"/>
          <a:lstStyle>
            <a:lvl1pPr>
              <a:defRPr sz="3200"/>
            </a:lvl1pPr>
          </a:lstStyle>
          <a:p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887788" y="1268760"/>
            <a:ext cx="4629150" cy="459229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dirty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0596035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30238" y="1268760"/>
            <a:ext cx="2949575" cy="78864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dirty="0"/>
              <a:t>Titelmasterformat durch Klicken bearbeiten</a:t>
            </a:r>
            <a:endParaRPr lang="de-CH" dirty="0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3887788" y="1268760"/>
            <a:ext cx="4629150" cy="459229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de-CH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6165869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00113" y="1268413"/>
            <a:ext cx="7343775" cy="503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3600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CH" altLang="de-DE"/>
              <a:t>Titelmasterformat durch Klicken bearbeiten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00113" y="2205038"/>
            <a:ext cx="7343775" cy="3887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CH" altLang="de-DE"/>
              <a:t>Textmasterformate durch Klicken bearbeiten</a:t>
            </a:r>
          </a:p>
          <a:p>
            <a:pPr lvl="1"/>
            <a:r>
              <a:rPr lang="de-CH" altLang="de-DE"/>
              <a:t>Zweite Ebene</a:t>
            </a:r>
          </a:p>
          <a:p>
            <a:pPr lvl="2"/>
            <a:r>
              <a:rPr lang="de-CH" altLang="de-DE"/>
              <a:t>Dritte Ebene</a:t>
            </a:r>
          </a:p>
          <a:p>
            <a:pPr lvl="3"/>
            <a:r>
              <a:rPr lang="de-CH" altLang="de-DE"/>
              <a:t>Vierte Ebene</a:t>
            </a:r>
          </a:p>
          <a:p>
            <a:pPr lvl="4"/>
            <a:r>
              <a:rPr lang="de-CH" altLang="de-DE"/>
              <a:t>Fünfte Ebene</a:t>
            </a:r>
          </a:p>
        </p:txBody>
      </p:sp>
      <p:pic>
        <p:nvPicPr>
          <p:cNvPr id="1031" name="Picture 7" descr="uzh_logo_d_pos_grau_1mm"/>
          <p:cNvPicPr preferRelativeResize="0">
            <a:picLocks noChangeAspect="1" noChangeArrowheads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5" y="142875"/>
            <a:ext cx="1868488" cy="68421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4" name="Line 10"/>
          <p:cNvSpPr>
            <a:spLocks noChangeShapeType="1"/>
          </p:cNvSpPr>
          <p:nvPr userDrawn="1"/>
        </p:nvSpPr>
        <p:spPr bwMode="auto">
          <a:xfrm>
            <a:off x="0" y="1125538"/>
            <a:ext cx="9144000" cy="0"/>
          </a:xfrm>
          <a:prstGeom prst="line">
            <a:avLst/>
          </a:prstGeom>
          <a:noFill/>
          <a:ln w="15875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CH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400" b="1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algn="l" rtl="0" eaLnBrk="1" fontAlgn="base" hangingPunct="1">
        <a:spcBef>
          <a:spcPct val="40000"/>
        </a:spcBef>
        <a:spcAft>
          <a:spcPct val="0"/>
        </a:spcAft>
        <a:buFont typeface="Arial" panose="020B0604020202020204" pitchFamily="34" charset="0"/>
        <a:defRPr sz="1700" kern="1200">
          <a:solidFill>
            <a:schemeClr val="tx1"/>
          </a:solidFill>
          <a:latin typeface="+mn-lt"/>
          <a:ea typeface="+mn-ea"/>
          <a:cs typeface="+mn-cs"/>
        </a:defRPr>
      </a:lvl1pPr>
      <a:lvl2pPr marL="346075" indent="-344488" algn="l" rtl="0" eaLnBrk="1" fontAlgn="base" hangingPunct="1">
        <a:spcBef>
          <a:spcPct val="40000"/>
        </a:spcBef>
        <a:spcAft>
          <a:spcPct val="0"/>
        </a:spcAft>
        <a:buFont typeface="Arial" panose="020B0604020202020204" pitchFamily="34" charset="0"/>
        <a:buChar char="–"/>
        <a:defRPr sz="1700" kern="1200">
          <a:solidFill>
            <a:schemeClr val="tx1"/>
          </a:solidFill>
          <a:latin typeface="+mn-lt"/>
          <a:ea typeface="+mn-ea"/>
          <a:cs typeface="+mn-cs"/>
        </a:defRPr>
      </a:lvl2pPr>
      <a:lvl3pPr marL="714375" indent="-366713" algn="l" rtl="0" eaLnBrk="1" fontAlgn="base" hangingPunct="1">
        <a:spcBef>
          <a:spcPct val="40000"/>
        </a:spcBef>
        <a:spcAft>
          <a:spcPct val="0"/>
        </a:spcAft>
        <a:buFont typeface="Arial" panose="020B0604020202020204" pitchFamily="34" charset="0"/>
        <a:buChar char="–"/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069975" indent="-354013" algn="l" rtl="0" eaLnBrk="1" fontAlgn="base" hangingPunct="1">
        <a:spcBef>
          <a:spcPct val="40000"/>
        </a:spcBef>
        <a:spcAft>
          <a:spcPct val="0"/>
        </a:spcAft>
        <a:buFont typeface="Arial" panose="020B0604020202020204" pitchFamily="34" charset="0"/>
        <a:buChar char="–"/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1438275" indent="-366713" algn="l" rtl="0" eaLnBrk="1" fontAlgn="base" hangingPunct="1">
        <a:spcBef>
          <a:spcPct val="40000"/>
        </a:spcBef>
        <a:spcAft>
          <a:spcPct val="0"/>
        </a:spcAft>
        <a:buFont typeface="Arial" panose="020B0604020202020204" pitchFamily="34" charset="0"/>
        <a:buChar char="–"/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ieldtrip.org)/" TargetMode="External"/><Relationship Id="rId2" Type="http://schemas.openxmlformats.org/officeDocument/2006/relationships/hyperlink" Target="http://www.brainproducts.com)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mitsar-medical.com/eeg-software/qeeg-software/)" TargetMode="External"/><Relationship Id="rId4" Type="http://schemas.openxmlformats.org/officeDocument/2006/relationships/hyperlink" Target="http://www.sccn.ucsd.edu/eeglab)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de-CH" sz="2800"/>
              <a:t>Vorverarbeitung</a:t>
            </a:r>
            <a:br>
              <a:rPr lang="de-CH" sz="2000" dirty="0"/>
            </a:br>
            <a:br>
              <a:rPr lang="de-CH" sz="2000" dirty="0"/>
            </a:br>
            <a:br>
              <a:rPr lang="de-CH" sz="2000" dirty="0"/>
            </a:br>
            <a:br>
              <a:rPr lang="de-CH" sz="2000" dirty="0"/>
            </a:br>
            <a:br>
              <a:rPr lang="de-CH" sz="2000" dirty="0"/>
            </a:br>
            <a:br>
              <a:rPr lang="de-CH" sz="2000" dirty="0"/>
            </a:br>
            <a:br>
              <a:rPr lang="de-CH" sz="2000" dirty="0"/>
            </a:br>
            <a:br>
              <a:rPr lang="de-CH" sz="2000" b="0" dirty="0">
                <a:solidFill>
                  <a:schemeClr val="tx1"/>
                </a:solidFill>
                <a:ea typeface="+mn-ea"/>
              </a:rPr>
            </a:br>
            <a:r>
              <a:rPr lang="de-CH" sz="1600" dirty="0"/>
              <a:t>Dr. sc. nat. Carina Klein</a:t>
            </a:r>
            <a:br>
              <a:rPr lang="de-CH" sz="1600" dirty="0"/>
            </a:br>
            <a:br>
              <a:rPr lang="de-CH" sz="1600" b="0" dirty="0">
                <a:solidFill>
                  <a:schemeClr val="tx1"/>
                </a:solidFill>
                <a:ea typeface="+mn-ea"/>
              </a:rPr>
            </a:br>
            <a:r>
              <a:rPr lang="de-CH" sz="1600" dirty="0"/>
              <a:t>FDI: Neuropsychologische Untersuchungsverfahren</a:t>
            </a:r>
            <a:endParaRPr lang="de-CH" altLang="de-DE" sz="20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Filtertypen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Je nach Filtertyp, können bestimmte Frequenzen gefiltert werden </a:t>
            </a:r>
          </a:p>
          <a:p>
            <a:r>
              <a:rPr lang="de-DE" dirty="0"/>
              <a:t>→ Problem des Nachklingens („</a:t>
            </a:r>
            <a:r>
              <a:rPr lang="de-DE" dirty="0" err="1"/>
              <a:t>Mass</a:t>
            </a:r>
            <a:r>
              <a:rPr lang="de-DE" dirty="0"/>
              <a:t> der Veränderung des Signals“)</a:t>
            </a:r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0" y="3356992"/>
            <a:ext cx="5510034" cy="3013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4118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Filterparameter</a:t>
            </a:r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369" y="2205038"/>
            <a:ext cx="6153262" cy="3887787"/>
          </a:xfrm>
        </p:spPr>
      </p:pic>
    </p:spTree>
    <p:extLst>
      <p:ext uri="{BB962C8B-B14F-4D97-AF65-F5344CB8AC3E}">
        <p14:creationId xmlns:p14="http://schemas.microsoft.com/office/powerpoint/2010/main" val="11242756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Einfluss von Filtern auf das Signal</a:t>
            </a:r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4839" y="2205038"/>
            <a:ext cx="6114323" cy="3887787"/>
          </a:xfrm>
        </p:spPr>
      </p:pic>
    </p:spTree>
    <p:extLst>
      <p:ext uri="{BB962C8B-B14F-4D97-AF65-F5344CB8AC3E}">
        <p14:creationId xmlns:p14="http://schemas.microsoft.com/office/powerpoint/2010/main" val="12161030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Artefakte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PingFangSC-Regular" charset="-122"/>
              <a:buChar char="－"/>
            </a:pPr>
            <a:r>
              <a:rPr lang="de-DE" dirty="0"/>
              <a:t>Augenartefakte (Lidschlag, horizontale Augenbewegung; systemische Artefakte)</a:t>
            </a:r>
          </a:p>
          <a:p>
            <a:pPr marL="285750" indent="-285750">
              <a:buFont typeface="PingFangSC-Regular" charset="-122"/>
              <a:buChar char="－"/>
            </a:pPr>
            <a:r>
              <a:rPr lang="de-DE" dirty="0"/>
              <a:t>Schwitzartefakte (~ 0.1 Hz)</a:t>
            </a:r>
          </a:p>
          <a:p>
            <a:pPr marL="285750" indent="-285750">
              <a:buFont typeface="PingFangSC-Regular" charset="-122"/>
              <a:buChar char="－"/>
            </a:pPr>
            <a:r>
              <a:rPr lang="de-DE" dirty="0"/>
              <a:t>Muskelartefakte (&gt; 15 Hz)</a:t>
            </a:r>
          </a:p>
          <a:p>
            <a:pPr marL="285750" indent="-285750">
              <a:buFont typeface="PingFangSC-Regular" charset="-122"/>
              <a:buChar char="－"/>
            </a:pPr>
            <a:r>
              <a:rPr lang="de-DE" dirty="0"/>
              <a:t>Technische Artefakte (z.B. 50/60 Hz)</a:t>
            </a:r>
          </a:p>
          <a:p>
            <a:pPr marL="285750" indent="-285750">
              <a:buFont typeface="PingFangSC-Regular" charset="-122"/>
              <a:buChar char="－"/>
            </a:pPr>
            <a:endParaRPr lang="de-DE" dirty="0"/>
          </a:p>
          <a:p>
            <a:pPr marL="285750" indent="-285750">
              <a:buFont typeface="PingFangSC-Regular" charset="-122"/>
              <a:buChar char="－"/>
            </a:pPr>
            <a:r>
              <a:rPr lang="de-DE" dirty="0"/>
              <a:t>EKG-/Pulsartefakte</a:t>
            </a:r>
          </a:p>
        </p:txBody>
      </p:sp>
    </p:spTree>
    <p:extLst>
      <p:ext uri="{BB962C8B-B14F-4D97-AF65-F5344CB8AC3E}">
        <p14:creationId xmlns:p14="http://schemas.microsoft.com/office/powerpoint/2010/main" val="6389929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Augenartefakte</a:t>
            </a:r>
          </a:p>
        </p:txBody>
      </p:sp>
      <p:pic>
        <p:nvPicPr>
          <p:cNvPr id="4" name="Bild 3" descr="Bildschirmfoto 2015-09-24 um 15.05.3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1852" y="2509940"/>
            <a:ext cx="3316784" cy="3727372"/>
          </a:xfrm>
          <a:prstGeom prst="rect">
            <a:avLst/>
          </a:prstGeom>
        </p:spPr>
      </p:pic>
      <p:pic>
        <p:nvPicPr>
          <p:cNvPr id="5" name="Bild 4" descr="Bildschirmfoto 2015-09-24 um 15.09.3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2292" y="2499614"/>
            <a:ext cx="1514004" cy="3737698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2913980" y="2132856"/>
            <a:ext cx="10214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/>
              <a:t>Lidschluss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6037077" y="2132856"/>
            <a:ext cx="9813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/>
              <a:t>Sakkaden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3055094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Independent </a:t>
            </a:r>
            <a:r>
              <a:rPr lang="de-DE" dirty="0" err="1"/>
              <a:t>component</a:t>
            </a:r>
            <a:r>
              <a:rPr lang="de-DE" dirty="0"/>
              <a:t> </a:t>
            </a:r>
            <a:r>
              <a:rPr lang="de-DE" dirty="0" err="1"/>
              <a:t>analysis</a:t>
            </a:r>
            <a:r>
              <a:rPr lang="de-DE" dirty="0"/>
              <a:t> (ICA) </a:t>
            </a:r>
            <a:r>
              <a:rPr lang="mr-IN" dirty="0"/>
              <a:t>–</a:t>
            </a:r>
            <a:r>
              <a:rPr lang="de-DE" dirty="0"/>
              <a:t> die Unabhängigkeitsanalyse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Zerlegung des EEG-Signals in unabhängige Faktoren</a:t>
            </a:r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4736" y="2708920"/>
            <a:ext cx="5114528" cy="3661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983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Inverse ICA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„Zurückrechnen“ von Faktorebene (ICs) zu EEG</a:t>
            </a:r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3" y="2698870"/>
            <a:ext cx="5616624" cy="3587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4525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ICA </a:t>
            </a:r>
            <a:r>
              <a:rPr lang="mr-IN" dirty="0"/>
              <a:t>–</a:t>
            </a:r>
            <a:r>
              <a:rPr lang="de-DE" dirty="0"/>
              <a:t> vorher-nachher</a:t>
            </a:r>
          </a:p>
        </p:txBody>
      </p:sp>
      <p:pic>
        <p:nvPicPr>
          <p:cNvPr id="4" name="Bild 3" descr="Bildschirmfoto 2015-09-17 um 19.10.2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2780928"/>
            <a:ext cx="5583341" cy="2236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911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Interpolation</a:t>
            </a:r>
          </a:p>
        </p:txBody>
      </p:sp>
      <p:pic>
        <p:nvPicPr>
          <p:cNvPr id="4" name="Bild 3" descr="Bildschirmfoto 2015-09-24 um 15.27.0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4910" y="1246101"/>
            <a:ext cx="2978710" cy="3056416"/>
          </a:xfrm>
          <a:prstGeom prst="rect">
            <a:avLst/>
          </a:prstGeom>
        </p:spPr>
      </p:pic>
      <p:pic>
        <p:nvPicPr>
          <p:cNvPr id="5" name="Bild 4" descr="Bildschirmfoto 2015-09-23 um 18.10.3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2655541"/>
            <a:ext cx="4485996" cy="2150758"/>
          </a:xfrm>
          <a:prstGeom prst="rect">
            <a:avLst/>
          </a:prstGeom>
        </p:spPr>
      </p:pic>
      <p:pic>
        <p:nvPicPr>
          <p:cNvPr id="6" name="Bild 5" descr="Bildschirmfoto 2015-09-23 um 18.12.07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928" y="4302517"/>
            <a:ext cx="4041909" cy="2008606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6028754" y="2688536"/>
            <a:ext cx="601507" cy="601507"/>
          </a:xfrm>
          <a:prstGeom prst="ellipse">
            <a:avLst/>
          </a:prstGeom>
          <a:noFill/>
          <a:ln w="3492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C9E12946-8DEF-1E47-BC13-C15E6F14A5C7}"/>
              </a:ext>
            </a:extLst>
          </p:cNvPr>
          <p:cNvSpPr txBox="1"/>
          <p:nvPr/>
        </p:nvSpPr>
        <p:spPr>
          <a:xfrm>
            <a:off x="2451369" y="4806299"/>
            <a:ext cx="6623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b="1" dirty="0"/>
              <a:t>vorher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5914A86D-90A8-6F46-9F68-82DBA3EB73C9}"/>
              </a:ext>
            </a:extLst>
          </p:cNvPr>
          <p:cNvSpPr txBox="1"/>
          <p:nvPr/>
        </p:nvSpPr>
        <p:spPr>
          <a:xfrm>
            <a:off x="5553588" y="6315786"/>
            <a:ext cx="7825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b="1" dirty="0"/>
              <a:t>nachher</a:t>
            </a:r>
          </a:p>
        </p:txBody>
      </p:sp>
    </p:spTree>
    <p:extLst>
      <p:ext uri="{BB962C8B-B14F-4D97-AF65-F5344CB8AC3E}">
        <p14:creationId xmlns:p14="http://schemas.microsoft.com/office/powerpoint/2010/main" val="10898092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Muskelartefakte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PingFangSC-Regular" charset="-122"/>
              <a:buChar char="－"/>
            </a:pPr>
            <a:r>
              <a:rPr lang="de-DE" dirty="0"/>
              <a:t>Kaumuskulatur</a:t>
            </a:r>
          </a:p>
          <a:p>
            <a:pPr marL="285750" indent="-285750">
              <a:buFont typeface="PingFangSC-Regular" charset="-122"/>
              <a:buChar char="－"/>
            </a:pPr>
            <a:r>
              <a:rPr lang="de-DE" dirty="0"/>
              <a:t>Schlucken</a:t>
            </a:r>
          </a:p>
          <a:p>
            <a:pPr marL="285750" indent="-285750">
              <a:buFont typeface="PingFangSC-Regular" charset="-122"/>
              <a:buChar char="－"/>
            </a:pPr>
            <a:r>
              <a:rPr lang="de-DE" dirty="0"/>
              <a:t>Nackenmuskulatur</a:t>
            </a:r>
          </a:p>
          <a:p>
            <a:pPr marL="285750" indent="-285750">
              <a:buFont typeface="PingFangSC-Regular" charset="-122"/>
              <a:buChar char="－"/>
            </a:pPr>
            <a:r>
              <a:rPr lang="de-DE" dirty="0"/>
              <a:t>Stirnrunzeln</a:t>
            </a:r>
          </a:p>
          <a:p>
            <a:pPr marL="285750" lvl="1" indent="-285750">
              <a:buFont typeface="PingFangSC-Regular" charset="-122"/>
              <a:buChar char="－"/>
            </a:pPr>
            <a:r>
              <a:rPr lang="de-DE" dirty="0"/>
              <a:t>Bewegung</a:t>
            </a:r>
            <a:br>
              <a:rPr lang="de-DE" dirty="0"/>
            </a:br>
            <a:endParaRPr lang="de-DE" dirty="0"/>
          </a:p>
          <a:p>
            <a:pPr marL="0" lvl="1" indent="0">
              <a:buNone/>
            </a:pPr>
            <a:r>
              <a:rPr lang="de-DE" dirty="0"/>
              <a:t>→ „rausschneiden/markieren“</a:t>
            </a:r>
          </a:p>
          <a:p>
            <a:pPr marL="285750" indent="-285750">
              <a:buFont typeface="PingFangSC-Regular" charset="-122"/>
              <a:buChar char="－"/>
            </a:pPr>
            <a:endParaRPr lang="de-DE" dirty="0"/>
          </a:p>
        </p:txBody>
      </p:sp>
      <p:pic>
        <p:nvPicPr>
          <p:cNvPr id="5" name="Bild 4" descr="Bildschirmfoto 2015-09-24 um 11.05.1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936" y="1913964"/>
            <a:ext cx="4394473" cy="4469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3482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Analysesoftware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PingFangSC-Regular" charset="-122"/>
              <a:buChar char="－"/>
            </a:pPr>
            <a:r>
              <a:rPr lang="de-DE" dirty="0" err="1"/>
              <a:t>BrainVision</a:t>
            </a:r>
            <a:r>
              <a:rPr lang="de-DE" dirty="0"/>
              <a:t> Analyzer (</a:t>
            </a:r>
            <a:r>
              <a:rPr lang="de-DE" dirty="0">
                <a:hlinkClick r:id="rId2"/>
              </a:rPr>
              <a:t>www.brainproducts.com)</a:t>
            </a:r>
            <a:endParaRPr lang="de-DE" dirty="0"/>
          </a:p>
          <a:p>
            <a:pPr marL="285750" indent="-285750">
              <a:buFont typeface="PingFangSC-Regular" charset="-122"/>
              <a:buChar char="－"/>
            </a:pPr>
            <a:r>
              <a:rPr lang="de-DE" dirty="0" err="1"/>
              <a:t>Matlab</a:t>
            </a:r>
            <a:r>
              <a:rPr lang="de-DE" dirty="0"/>
              <a:t>-basierte Toolboxen:</a:t>
            </a:r>
          </a:p>
          <a:p>
            <a:pPr marL="631825" lvl="1" indent="-285750">
              <a:buFont typeface="PingFangSC-Regular" charset="-122"/>
              <a:buChar char="－"/>
            </a:pPr>
            <a:r>
              <a:rPr lang="de-DE" dirty="0"/>
              <a:t>Fieldtrip (</a:t>
            </a:r>
            <a:r>
              <a:rPr lang="de-DE" dirty="0">
                <a:hlinkClick r:id="rId3"/>
              </a:rPr>
              <a:t>www.fieldtrip.org)</a:t>
            </a:r>
            <a:endParaRPr lang="de-DE" dirty="0"/>
          </a:p>
          <a:p>
            <a:pPr marL="631825" lvl="1" indent="-285750">
              <a:buFont typeface="PingFangSC-Regular" charset="-122"/>
              <a:buChar char="－"/>
            </a:pPr>
            <a:r>
              <a:rPr lang="de-DE" dirty="0" err="1"/>
              <a:t>EEGlab</a:t>
            </a:r>
            <a:r>
              <a:rPr lang="de-DE" dirty="0"/>
              <a:t> (</a:t>
            </a:r>
            <a:r>
              <a:rPr lang="de-DE" dirty="0">
                <a:hlinkClick r:id="rId4"/>
              </a:rPr>
              <a:t>www.sccn.ucsd.edu/eeglab)</a:t>
            </a:r>
            <a:endParaRPr lang="de-DE" dirty="0"/>
          </a:p>
          <a:p>
            <a:pPr marL="285750" indent="-285750">
              <a:buFont typeface="PingFangSC-Regular" charset="-122"/>
              <a:buChar char="－"/>
            </a:pPr>
            <a:r>
              <a:rPr lang="de-DE" dirty="0" err="1"/>
              <a:t>WinEEG</a:t>
            </a:r>
            <a:r>
              <a:rPr lang="de-DE" dirty="0"/>
              <a:t> (</a:t>
            </a:r>
            <a:r>
              <a:rPr lang="de-DE" sz="1800" dirty="0">
                <a:hlinkClick r:id="rId5"/>
              </a:rPr>
              <a:t>www.mitsar-medical.com/eeg-software/qeeg-software/)</a:t>
            </a:r>
            <a:endParaRPr lang="de-DE" sz="1800" dirty="0"/>
          </a:p>
          <a:p>
            <a:pPr marL="285750" indent="-285750">
              <a:buFont typeface="PingFangSC-Regular" charset="-122"/>
              <a:buChar char="－"/>
            </a:pPr>
            <a:r>
              <a:rPr lang="de-DE" sz="1800" dirty="0"/>
              <a:t>R</a:t>
            </a:r>
          </a:p>
          <a:p>
            <a:pPr marL="285750" indent="-285750">
              <a:buFont typeface="PingFangSC-Regular" charset="-122"/>
              <a:buChar char="－"/>
            </a:pPr>
            <a:r>
              <a:rPr lang="de-DE" sz="1800" dirty="0"/>
              <a:t>Python</a:t>
            </a:r>
          </a:p>
          <a:p>
            <a:pPr marL="285750" indent="-285750">
              <a:buFont typeface="PingFangSC-Regular" charset="-122"/>
              <a:buChar char="－"/>
            </a:pPr>
            <a:r>
              <a:rPr lang="de-DE" sz="1800" dirty="0"/>
              <a:t>…</a:t>
            </a:r>
          </a:p>
          <a:p>
            <a:pPr marL="285750" indent="-285750">
              <a:buFont typeface="PingFangSC-Regular" charset="-122"/>
              <a:buChar char="－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815145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Technische Artefakte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PingFangSC-Regular" charset="-122"/>
              <a:buChar char="－"/>
            </a:pPr>
            <a:r>
              <a:rPr lang="de-DE" dirty="0"/>
              <a:t>50/60 Hz Wechselstromstörungen (Netzbrummen) → </a:t>
            </a:r>
            <a:r>
              <a:rPr lang="de-DE" dirty="0" err="1"/>
              <a:t>Notchfilter</a:t>
            </a:r>
            <a:endParaRPr lang="de-DE" dirty="0"/>
          </a:p>
          <a:p>
            <a:pPr marL="285750" indent="-285750">
              <a:buFont typeface="PingFangSC-Regular" charset="-122"/>
              <a:buChar char="－"/>
            </a:pPr>
            <a:r>
              <a:rPr lang="de-DE" dirty="0"/>
              <a:t>Kabel-/Elektrodenartefakte </a:t>
            </a:r>
          </a:p>
          <a:p>
            <a:pPr marL="631825" lvl="1" indent="-285750">
              <a:buFont typeface="PingFangSC-Regular" charset="-122"/>
              <a:buChar char="－"/>
            </a:pPr>
            <a:r>
              <a:rPr lang="de-DE" dirty="0"/>
              <a:t>Elektrode defekt (Pop-Artefakte)</a:t>
            </a:r>
          </a:p>
          <a:p>
            <a:pPr marL="631825" lvl="1" indent="-285750">
              <a:buFont typeface="PingFangSC-Regular" charset="-122"/>
              <a:buChar char="－"/>
            </a:pPr>
            <a:r>
              <a:rPr lang="de-DE" dirty="0"/>
              <a:t>Kabel defekt</a:t>
            </a:r>
          </a:p>
          <a:p>
            <a:pPr marL="631825" lvl="1" indent="-285750">
              <a:buFont typeface="PingFangSC-Regular" charset="-122"/>
              <a:buChar char="－"/>
            </a:pPr>
            <a:r>
              <a:rPr lang="de-DE" dirty="0"/>
              <a:t>Kabelbewegung</a:t>
            </a:r>
          </a:p>
          <a:p>
            <a:pPr marL="631825" lvl="1" indent="-285750">
              <a:buFont typeface="PingFangSC-Regular" charset="-122"/>
              <a:buChar char="－"/>
            </a:pPr>
            <a:r>
              <a:rPr lang="de-DE" dirty="0" err="1"/>
              <a:t>Impedanzfluktuationen</a:t>
            </a:r>
            <a:endParaRPr lang="de-DE" dirty="0"/>
          </a:p>
          <a:p>
            <a:pPr marL="631825" lvl="1" indent="-285750">
              <a:buFont typeface="PingFangSC-Regular" charset="-122"/>
              <a:buChar char="－"/>
            </a:pPr>
            <a:r>
              <a:rPr lang="de-DE" dirty="0"/>
              <a:t>Zu viel Elektrodenpaste</a:t>
            </a:r>
            <a:br>
              <a:rPr lang="de-DE" dirty="0"/>
            </a:br>
            <a:br>
              <a:rPr lang="de-DE" dirty="0"/>
            </a:br>
            <a:r>
              <a:rPr lang="de-DE" dirty="0"/>
              <a:t>→ interpolieren/filtern</a:t>
            </a:r>
          </a:p>
        </p:txBody>
      </p:sp>
      <p:pic>
        <p:nvPicPr>
          <p:cNvPr id="5" name="Bild 4" descr="Bildschirmfoto 2015-09-23 um 16.16.2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717032"/>
            <a:ext cx="3815028" cy="2508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1799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EKG-/Pulsartefakte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Können auch über ICA entfernt werden</a:t>
            </a:r>
          </a:p>
        </p:txBody>
      </p:sp>
      <p:pic>
        <p:nvPicPr>
          <p:cNvPr id="4" name="Bild 3" descr="Bildschirmfoto 2015-09-24 um 15.22.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652" y="2780928"/>
            <a:ext cx="6597597" cy="3456384"/>
          </a:xfrm>
          <a:prstGeom prst="rect">
            <a:avLst/>
          </a:prstGeom>
        </p:spPr>
      </p:pic>
      <p:sp>
        <p:nvSpPr>
          <p:cNvPr id="5" name="Rechteck 4"/>
          <p:cNvSpPr/>
          <p:nvPr/>
        </p:nvSpPr>
        <p:spPr>
          <a:xfrm>
            <a:off x="1259632" y="2924944"/>
            <a:ext cx="6754369" cy="291259"/>
          </a:xfrm>
          <a:prstGeom prst="rect">
            <a:avLst/>
          </a:prstGeom>
          <a:noFill/>
          <a:ln w="317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/>
          <p:cNvSpPr/>
          <p:nvPr/>
        </p:nvSpPr>
        <p:spPr>
          <a:xfrm>
            <a:off x="1259632" y="5946052"/>
            <a:ext cx="6754369" cy="291259"/>
          </a:xfrm>
          <a:prstGeom prst="rect">
            <a:avLst/>
          </a:prstGeom>
          <a:noFill/>
          <a:ln w="317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234337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Rereferenzieren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Abhängig vom Paradigma (nicht zwingend notwendig)</a:t>
            </a:r>
          </a:p>
        </p:txBody>
      </p:sp>
      <p:sp>
        <p:nvSpPr>
          <p:cNvPr id="4" name="Textfeld 3"/>
          <p:cNvSpPr txBox="1"/>
          <p:nvPr/>
        </p:nvSpPr>
        <p:spPr>
          <a:xfrm>
            <a:off x="0" y="6611306"/>
            <a:ext cx="26901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/>
              <a:t>Michel et al. (2009). </a:t>
            </a:r>
            <a:r>
              <a:rPr lang="de-DE" sz="1000" dirty="0" err="1"/>
              <a:t>Electrical</a:t>
            </a:r>
            <a:r>
              <a:rPr lang="de-DE" sz="1000" dirty="0"/>
              <a:t> Neuroimaging</a:t>
            </a:r>
          </a:p>
        </p:txBody>
      </p:sp>
      <p:pic>
        <p:nvPicPr>
          <p:cNvPr id="5" name="Bild 4" descr="Bildschirmfoto 2015-09-20 um 18.21.3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2812679"/>
            <a:ext cx="8028384" cy="2992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0552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Wahl der Referenzelektrode</a:t>
            </a:r>
          </a:p>
        </p:txBody>
      </p:sp>
      <p:pic>
        <p:nvPicPr>
          <p:cNvPr id="4" name="Bild 3" descr="Bildschirmfoto 2015-09-20 um 17.45.0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1132" y="1988840"/>
            <a:ext cx="5741735" cy="4356570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0" y="6611306"/>
            <a:ext cx="26901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/>
              <a:t>Michel et al. (2009). </a:t>
            </a:r>
            <a:r>
              <a:rPr lang="de-DE" sz="1000" dirty="0" err="1"/>
              <a:t>Electrical</a:t>
            </a:r>
            <a:r>
              <a:rPr lang="de-DE" sz="1000" dirty="0"/>
              <a:t> Neuroimaging</a:t>
            </a:r>
          </a:p>
        </p:txBody>
      </p:sp>
    </p:spTree>
    <p:extLst>
      <p:ext uri="{BB962C8B-B14F-4D97-AF65-F5344CB8AC3E}">
        <p14:creationId xmlns:p14="http://schemas.microsoft.com/office/powerpoint/2010/main" val="13187357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Wahl der Referenzelektrode</a:t>
            </a:r>
          </a:p>
        </p:txBody>
      </p:sp>
      <p:sp>
        <p:nvSpPr>
          <p:cNvPr id="5" name="Textfeld 4"/>
          <p:cNvSpPr txBox="1"/>
          <p:nvPr/>
        </p:nvSpPr>
        <p:spPr>
          <a:xfrm>
            <a:off x="0" y="6611306"/>
            <a:ext cx="26901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/>
              <a:t>Michel et al. (2009). </a:t>
            </a:r>
            <a:r>
              <a:rPr lang="de-DE" sz="1000" dirty="0" err="1"/>
              <a:t>Electrical</a:t>
            </a:r>
            <a:r>
              <a:rPr lang="de-DE" sz="1000" dirty="0"/>
              <a:t> Neuroimaging</a:t>
            </a:r>
          </a:p>
        </p:txBody>
      </p:sp>
      <p:pic>
        <p:nvPicPr>
          <p:cNvPr id="6" name="Bild 5" descr="Bildschirmfoto 2015-09-20 um 17.45.0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0" y="1988840"/>
            <a:ext cx="5657739" cy="4367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6644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Literatur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Symbol" charset="2"/>
              <a:buChar char="-"/>
            </a:pPr>
            <a:r>
              <a:rPr lang="en-US" sz="1400" dirty="0"/>
              <a:t>Michel, Koenig, Brandeis, </a:t>
            </a:r>
            <a:r>
              <a:rPr lang="en-US" sz="1400" dirty="0" err="1"/>
              <a:t>Gianotti</a:t>
            </a:r>
            <a:r>
              <a:rPr lang="en-US" sz="1400" dirty="0"/>
              <a:t>, </a:t>
            </a:r>
            <a:r>
              <a:rPr lang="en-US" sz="1400" dirty="0" err="1"/>
              <a:t>Wackermann</a:t>
            </a:r>
            <a:r>
              <a:rPr lang="en-US" sz="1400" dirty="0"/>
              <a:t>. Electrical neuroimaging (2009), Cambridge University Press, 1. </a:t>
            </a:r>
            <a:r>
              <a:rPr lang="en-US" sz="1400" dirty="0" err="1"/>
              <a:t>Auflage</a:t>
            </a:r>
            <a:endParaRPr lang="de-DE" sz="1400" dirty="0"/>
          </a:p>
          <a:p>
            <a:pPr marL="285750" indent="-285750">
              <a:buFont typeface="Symbol" charset="2"/>
              <a:buChar char="-"/>
            </a:pPr>
            <a:r>
              <a:rPr lang="de-DE" sz="1400" dirty="0"/>
              <a:t>Martin </a:t>
            </a:r>
            <a:r>
              <a:rPr lang="de-DE" sz="1400" dirty="0" err="1"/>
              <a:t>Neukom</a:t>
            </a:r>
            <a:r>
              <a:rPr lang="de-DE" sz="1400" dirty="0"/>
              <a:t>. 2005. Signale, Systeme und Klangsynthese: Grundlagen der Computermusik (Zürcher Musikstudien). Peter Lang (AG), Internationaler Verlag der Wissenschaften, 2. Auflage.</a:t>
            </a:r>
          </a:p>
        </p:txBody>
      </p:sp>
    </p:spTree>
    <p:extLst>
      <p:ext uri="{BB962C8B-B14F-4D97-AF65-F5344CB8AC3E}">
        <p14:creationId xmlns:p14="http://schemas.microsoft.com/office/powerpoint/2010/main" val="9457637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Vorverarbeitungsschritte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PingFangSC-Regular" charset="-122"/>
              <a:buChar char="－"/>
              <a:tabLst/>
              <a:defRPr/>
            </a:pPr>
            <a:r>
              <a:rPr lang="de-DE" dirty="0"/>
              <a:t>Koordinaten einlesen (je nach EEG-System)</a:t>
            </a: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PingFangSC-Regular" charset="-122"/>
              <a:buChar char="－"/>
              <a:tabLst/>
              <a:defRPr/>
            </a:pPr>
            <a:r>
              <a:rPr lang="de-DE" dirty="0"/>
              <a:t>Filtern</a:t>
            </a: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PingFangSC-Regular" charset="-122"/>
              <a:buChar char="－"/>
              <a:tabLst/>
              <a:defRPr/>
            </a:pPr>
            <a:r>
              <a:rPr lang="de-DE" dirty="0"/>
              <a:t>Independent </a:t>
            </a:r>
            <a:r>
              <a:rPr lang="de-DE" dirty="0" err="1"/>
              <a:t>component</a:t>
            </a:r>
            <a:r>
              <a:rPr lang="de-DE" dirty="0"/>
              <a:t> </a:t>
            </a:r>
            <a:r>
              <a:rPr lang="de-DE" dirty="0" err="1"/>
              <a:t>analysis</a:t>
            </a:r>
            <a:r>
              <a:rPr lang="de-DE" dirty="0"/>
              <a:t> (ICA)</a:t>
            </a: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PingFangSC-Regular" charset="-122"/>
              <a:buChar char="－"/>
              <a:tabLst/>
              <a:defRPr/>
            </a:pPr>
            <a:r>
              <a:rPr lang="de-DE" dirty="0"/>
              <a:t>Inverse ICA</a:t>
            </a: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PingFangSC-Regular" charset="-122"/>
              <a:buChar char="－"/>
              <a:tabLst/>
              <a:defRPr/>
            </a:pPr>
            <a:r>
              <a:rPr lang="de-DE" dirty="0"/>
              <a:t>Interpolation</a:t>
            </a: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PingFangSC-Regular" charset="-122"/>
              <a:buChar char="－"/>
              <a:tabLst/>
              <a:defRPr/>
            </a:pPr>
            <a:r>
              <a:rPr lang="de-DE" dirty="0"/>
              <a:t>Restartefakte markieren/entfernen</a:t>
            </a: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PingFangSC-Regular" charset="-122"/>
              <a:buChar char="－"/>
              <a:tabLst/>
              <a:defRPr/>
            </a:pPr>
            <a:r>
              <a:rPr lang="de-DE" dirty="0"/>
              <a:t>Ggf. </a:t>
            </a:r>
            <a:r>
              <a:rPr lang="de-DE" dirty="0" err="1"/>
              <a:t>rereferenzieren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893608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Koordinaten einlesen</a:t>
            </a:r>
          </a:p>
        </p:txBody>
      </p:sp>
      <p:pic>
        <p:nvPicPr>
          <p:cNvPr id="4" name="Bild 3" descr="Bildschirmfoto 2015-09-23 um 18.50.1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8023" y="2276872"/>
            <a:ext cx="5513513" cy="3384376"/>
          </a:xfrm>
          <a:prstGeom prst="rect">
            <a:avLst/>
          </a:prstGeom>
        </p:spPr>
      </p:pic>
      <p:pic>
        <p:nvPicPr>
          <p:cNvPr id="5" name="Bild 4" descr="Bildschirmfoto 2015-09-23 um 15.57.3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040" y="3875894"/>
            <a:ext cx="3514026" cy="2167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1619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 6" descr="Bildschirmfoto 2015-09-23 um 18.51.1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876" y="2276872"/>
            <a:ext cx="5533372" cy="324036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Koordinaten einlesen</a:t>
            </a:r>
          </a:p>
        </p:txBody>
      </p:sp>
      <p:pic>
        <p:nvPicPr>
          <p:cNvPr id="6" name="Bild 5" descr="Bildschirmfoto 2015-09-23 um 15.59.1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040" y="3887289"/>
            <a:ext cx="3311848" cy="2167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5761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Filter</a:t>
            </a:r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2996952"/>
            <a:ext cx="6552207" cy="3203051"/>
          </a:xfrm>
        </p:spPr>
      </p:pic>
      <p:sp>
        <p:nvSpPr>
          <p:cNvPr id="5" name="Textfeld 4"/>
          <p:cNvSpPr txBox="1"/>
          <p:nvPr/>
        </p:nvSpPr>
        <p:spPr>
          <a:xfrm>
            <a:off x="900113" y="2142770"/>
            <a:ext cx="7617791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Ziel: das Signal (Frequenzen) von Interesse vom Rauschen (restliche Signal,</a:t>
            </a:r>
          </a:p>
          <a:p>
            <a:r>
              <a:rPr lang="de-DE" dirty="0"/>
              <a:t>welches nicht interessiert) trennen</a:t>
            </a:r>
          </a:p>
        </p:txBody>
      </p:sp>
    </p:spTree>
    <p:extLst>
      <p:ext uri="{BB962C8B-B14F-4D97-AF65-F5344CB8AC3E}">
        <p14:creationId xmlns:p14="http://schemas.microsoft.com/office/powerpoint/2010/main" val="8348770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Filter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PingFangSC-Regular" charset="-122"/>
              <a:buChar char="－"/>
              <a:tabLst/>
              <a:defRPr/>
            </a:pPr>
            <a:r>
              <a:rPr lang="de-DE" dirty="0"/>
              <a:t>„Filter sind Systeme (Algorithmen), die Schwingungen in bestimmten Frequenzbändern unterdrücken, in anderen dagegen durchlassen oder sogar verstärken“ </a:t>
            </a:r>
            <a:r>
              <a:rPr lang="de-DE" sz="1000" dirty="0"/>
              <a:t>(</a:t>
            </a:r>
            <a:r>
              <a:rPr lang="de-DE" sz="1000" dirty="0" err="1"/>
              <a:t>Neukom</a:t>
            </a:r>
            <a:r>
              <a:rPr lang="de-DE" sz="1000" dirty="0"/>
              <a:t>, 2005)</a:t>
            </a: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de-DE" dirty="0"/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PingFangSC-Regular" charset="-122"/>
              <a:buChar char="－"/>
              <a:tabLst/>
              <a:defRPr/>
            </a:pPr>
            <a:r>
              <a:rPr lang="de-DE" dirty="0"/>
              <a:t>Filtertypen</a:t>
            </a:r>
          </a:p>
          <a:p>
            <a:pPr marL="631825" lvl="1" indent="-285750" fontAlgn="auto">
              <a:spcBef>
                <a:spcPts val="0"/>
              </a:spcBef>
              <a:spcAft>
                <a:spcPts val="0"/>
              </a:spcAft>
              <a:buFont typeface="PingFangSC-Regular" charset="-122"/>
              <a:buChar char="－"/>
            </a:pPr>
            <a:r>
              <a:rPr lang="de-DE" dirty="0"/>
              <a:t>Bandpassfilter</a:t>
            </a:r>
          </a:p>
          <a:p>
            <a:pPr marL="631825" lvl="1" indent="-285750" fontAlgn="auto">
              <a:spcBef>
                <a:spcPts val="0"/>
              </a:spcBef>
              <a:spcAft>
                <a:spcPts val="0"/>
              </a:spcAft>
              <a:buFont typeface="PingFangSC-Regular" charset="-122"/>
              <a:buChar char="－"/>
            </a:pPr>
            <a:r>
              <a:rPr lang="de-DE" dirty="0"/>
              <a:t>Hochpassfilter (</a:t>
            </a:r>
            <a:r>
              <a:rPr lang="de-DE" dirty="0" err="1"/>
              <a:t>low</a:t>
            </a:r>
            <a:r>
              <a:rPr lang="de-DE" dirty="0"/>
              <a:t> </a:t>
            </a:r>
            <a:r>
              <a:rPr lang="de-DE" dirty="0" err="1"/>
              <a:t>cutoff</a:t>
            </a:r>
            <a:r>
              <a:rPr lang="de-DE" dirty="0"/>
              <a:t>)</a:t>
            </a:r>
          </a:p>
          <a:p>
            <a:pPr marL="631825" lvl="1" indent="-285750" fontAlgn="auto">
              <a:spcBef>
                <a:spcPts val="0"/>
              </a:spcBef>
              <a:spcAft>
                <a:spcPts val="0"/>
              </a:spcAft>
              <a:buFont typeface="PingFangSC-Regular" charset="-122"/>
              <a:buChar char="－"/>
            </a:pPr>
            <a:r>
              <a:rPr lang="de-DE" dirty="0"/>
              <a:t>Tiefpassfilter (high </a:t>
            </a:r>
            <a:r>
              <a:rPr lang="de-DE" dirty="0" err="1"/>
              <a:t>cutoff</a:t>
            </a:r>
            <a:r>
              <a:rPr lang="de-DE" dirty="0"/>
              <a:t>)</a:t>
            </a:r>
          </a:p>
          <a:p>
            <a:pPr marL="631825" lvl="1" indent="-285750" fontAlgn="auto">
              <a:spcBef>
                <a:spcPts val="0"/>
              </a:spcBef>
              <a:spcAft>
                <a:spcPts val="0"/>
              </a:spcAft>
              <a:buFont typeface="PingFangSC-Regular" charset="-122"/>
              <a:buChar char="－"/>
            </a:pPr>
            <a:r>
              <a:rPr lang="de-DE" dirty="0" err="1"/>
              <a:t>Notchfilter</a:t>
            </a:r>
            <a:r>
              <a:rPr lang="de-DE" dirty="0"/>
              <a:t> (50 Hz, USA: 60 Hz, Kerbfilter)</a:t>
            </a:r>
          </a:p>
          <a:p>
            <a:pPr marL="631825" lvl="1" indent="-285750" fontAlgn="auto">
              <a:spcBef>
                <a:spcPts val="0"/>
              </a:spcBef>
              <a:spcAft>
                <a:spcPts val="0"/>
              </a:spcAft>
              <a:buFont typeface="PingFangSC-Regular" charset="-122"/>
              <a:buChar char="－"/>
            </a:pPr>
            <a:endParaRPr lang="de-DE" dirty="0"/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PingFangSC-Regular" charset="-122"/>
              <a:buChar char="－"/>
            </a:pPr>
            <a:r>
              <a:rPr lang="de-DE" dirty="0"/>
              <a:t>Beispiele:</a:t>
            </a:r>
          </a:p>
          <a:p>
            <a:pPr marL="631825" lvl="1" indent="-285750" fontAlgn="auto">
              <a:spcBef>
                <a:spcPts val="0"/>
              </a:spcBef>
              <a:spcAft>
                <a:spcPts val="0"/>
              </a:spcAft>
              <a:buFont typeface="PingFangSC-Regular" charset="-122"/>
              <a:buChar char="－"/>
            </a:pPr>
            <a:r>
              <a:rPr lang="de-DE" dirty="0"/>
              <a:t>Anti-aliasing Filter (Tiefpassfilter bei der </a:t>
            </a:r>
            <a:r>
              <a:rPr lang="de-DE" dirty="0" err="1"/>
              <a:t>Nyquistfrequenz</a:t>
            </a:r>
            <a:r>
              <a:rPr lang="de-DE" dirty="0"/>
              <a:t>)</a:t>
            </a:r>
          </a:p>
          <a:p>
            <a:pPr marL="631825" lvl="1" indent="-285750" fontAlgn="auto">
              <a:spcBef>
                <a:spcPts val="0"/>
              </a:spcBef>
              <a:spcAft>
                <a:spcPts val="0"/>
              </a:spcAft>
              <a:buFont typeface="PingFangSC-Regular" charset="-122"/>
              <a:buChar char="－"/>
            </a:pPr>
            <a:r>
              <a:rPr lang="de-DE" dirty="0"/>
              <a:t>Noise Reduktion (meist Bandpassfilter; z.B. EKPs: 0.1 – 30 Hz)</a:t>
            </a:r>
          </a:p>
          <a:p>
            <a:pPr marL="631825" lvl="1" indent="-285750" fontAlgn="auto">
              <a:spcBef>
                <a:spcPts val="0"/>
              </a:spcBef>
              <a:spcAft>
                <a:spcPts val="0"/>
              </a:spcAft>
              <a:buFont typeface="PingFangSC-Regular" charset="-122"/>
              <a:buChar char="－"/>
            </a:pPr>
            <a:r>
              <a:rPr lang="de-DE" dirty="0" err="1"/>
              <a:t>Tieffrequente</a:t>
            </a:r>
            <a:r>
              <a:rPr lang="de-DE" dirty="0"/>
              <a:t> Artefakte (Schwitzen, etc.): &lt; 0.1 Hz (Hochpassfilter)</a:t>
            </a:r>
          </a:p>
        </p:txBody>
      </p:sp>
    </p:spTree>
    <p:extLst>
      <p:ext uri="{BB962C8B-B14F-4D97-AF65-F5344CB8AC3E}">
        <p14:creationId xmlns:p14="http://schemas.microsoft.com/office/powerpoint/2010/main" val="20375138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Tiefpass-/Hochpassfilter</a:t>
            </a:r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859" y="2996952"/>
            <a:ext cx="3165592" cy="2673727"/>
          </a:xfrm>
        </p:spPr>
      </p:pic>
      <p:pic>
        <p:nvPicPr>
          <p:cNvPr id="5" name="Inhaltsplatzhalt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32040" y="2996952"/>
            <a:ext cx="3165592" cy="26737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feld 5"/>
          <p:cNvSpPr txBox="1"/>
          <p:nvPr/>
        </p:nvSpPr>
        <p:spPr>
          <a:xfrm>
            <a:off x="1553034" y="2580252"/>
            <a:ext cx="19092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/>
              <a:t>Tiefpassfilter 1000 Hz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5580112" y="2580251"/>
            <a:ext cx="20361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/>
              <a:t>Hochpassfilter 1000 Hz</a:t>
            </a:r>
            <a:endParaRPr lang="de-DE" sz="1400" dirty="0"/>
          </a:p>
        </p:txBody>
      </p:sp>
      <p:sp>
        <p:nvSpPr>
          <p:cNvPr id="8" name="Rechteck 7"/>
          <p:cNvSpPr/>
          <p:nvPr/>
        </p:nvSpPr>
        <p:spPr bwMode="auto">
          <a:xfrm>
            <a:off x="1835696" y="3140968"/>
            <a:ext cx="2160240" cy="2127600"/>
          </a:xfrm>
          <a:prstGeom prst="rect">
            <a:avLst/>
          </a:prstGeom>
          <a:solidFill>
            <a:schemeClr val="bg1">
              <a:alpha val="91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hteck 9"/>
          <p:cNvSpPr/>
          <p:nvPr/>
        </p:nvSpPr>
        <p:spPr bwMode="auto">
          <a:xfrm>
            <a:off x="5076000" y="2996952"/>
            <a:ext cx="709736" cy="2295048"/>
          </a:xfrm>
          <a:prstGeom prst="rect">
            <a:avLst/>
          </a:prstGeom>
          <a:solidFill>
            <a:schemeClr val="bg1">
              <a:alpha val="91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02732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Bandpass-/</a:t>
            </a:r>
            <a:r>
              <a:rPr lang="de-DE" dirty="0" err="1"/>
              <a:t>Notchfilter</a:t>
            </a:r>
            <a:endParaRPr lang="de-DE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859" y="2996952"/>
            <a:ext cx="3165592" cy="2673727"/>
          </a:xfrm>
        </p:spPr>
      </p:pic>
      <p:pic>
        <p:nvPicPr>
          <p:cNvPr id="5" name="Inhaltsplatzhalt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32040" y="2996952"/>
            <a:ext cx="3165592" cy="26737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feld 5"/>
          <p:cNvSpPr txBox="1"/>
          <p:nvPr/>
        </p:nvSpPr>
        <p:spPr>
          <a:xfrm>
            <a:off x="1430276" y="2580252"/>
            <a:ext cx="21547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/>
              <a:t>Bandpass</a:t>
            </a:r>
            <a:r>
              <a:rPr lang="de-DE" sz="1400" dirty="0"/>
              <a:t> 1000-2000 Hz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5661076" y="2580252"/>
            <a:ext cx="17075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/>
              <a:t>Notchfilter</a:t>
            </a:r>
            <a:r>
              <a:rPr lang="de-DE" sz="1400" dirty="0"/>
              <a:t> 1000 Hz</a:t>
            </a:r>
          </a:p>
        </p:txBody>
      </p:sp>
      <p:sp>
        <p:nvSpPr>
          <p:cNvPr id="8" name="Rechteck 7"/>
          <p:cNvSpPr/>
          <p:nvPr/>
        </p:nvSpPr>
        <p:spPr bwMode="auto">
          <a:xfrm>
            <a:off x="1043608" y="2996952"/>
            <a:ext cx="720080" cy="2304256"/>
          </a:xfrm>
          <a:prstGeom prst="rect">
            <a:avLst/>
          </a:prstGeom>
          <a:solidFill>
            <a:schemeClr val="bg1">
              <a:alpha val="91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hteck 9"/>
          <p:cNvSpPr/>
          <p:nvPr/>
        </p:nvSpPr>
        <p:spPr bwMode="auto">
          <a:xfrm flipH="1">
            <a:off x="5796136" y="2996952"/>
            <a:ext cx="45719" cy="2295048"/>
          </a:xfrm>
          <a:prstGeom prst="rect">
            <a:avLst/>
          </a:prstGeom>
          <a:solidFill>
            <a:schemeClr val="bg1">
              <a:alpha val="91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hteck 8"/>
          <p:cNvSpPr/>
          <p:nvPr/>
        </p:nvSpPr>
        <p:spPr bwMode="auto">
          <a:xfrm>
            <a:off x="2352226" y="2996952"/>
            <a:ext cx="1643709" cy="2304256"/>
          </a:xfrm>
          <a:prstGeom prst="rect">
            <a:avLst/>
          </a:prstGeom>
          <a:solidFill>
            <a:schemeClr val="bg1">
              <a:alpha val="91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170245"/>
      </p:ext>
    </p:extLst>
  </p:cSld>
  <p:clrMapOvr>
    <a:masterClrMapping/>
  </p:clrMapOvr>
</p:sld>
</file>

<file path=ppt/theme/theme1.xml><?xml version="1.0" encoding="utf-8"?>
<a:theme xmlns:a="http://schemas.openxmlformats.org/drawingml/2006/main" name="Standarddesign">
  <a:themeElements>
    <a:clrScheme name="Standarddesign 1">
      <a:dk1>
        <a:srgbClr val="000000"/>
      </a:dk1>
      <a:lt1>
        <a:srgbClr val="FFFFFF"/>
      </a:lt1>
      <a:dk2>
        <a:srgbClr val="0028A5"/>
      </a:dk2>
      <a:lt2>
        <a:srgbClr val="808080"/>
      </a:lt2>
      <a:accent1>
        <a:srgbClr val="0028A5"/>
      </a:accent1>
      <a:accent2>
        <a:srgbClr val="A3ADB7"/>
      </a:accent2>
      <a:accent3>
        <a:srgbClr val="FFFFFF"/>
      </a:accent3>
      <a:accent4>
        <a:srgbClr val="000000"/>
      </a:accent4>
      <a:accent5>
        <a:srgbClr val="AAACCF"/>
      </a:accent5>
      <a:accent6>
        <a:srgbClr val="939CA6"/>
      </a:accent6>
      <a:hlink>
        <a:srgbClr val="DC6027"/>
      </a:hlink>
      <a:folHlink>
        <a:srgbClr val="000000"/>
      </a:folHlink>
    </a:clrScheme>
    <a:fontScheme name="Standarddesign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0" tIns="0" rIns="0" bIns="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CH" altLang="de-DE" sz="17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cs typeface="Arial" panose="020B060402020202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0" tIns="0" rIns="0" bIns="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CH" altLang="de-DE" sz="17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cs typeface="Arial" panose="020B0604020202020204" pitchFamily="34" charset="0"/>
          </a:defRPr>
        </a:defPPr>
      </a:lstStyle>
    </a:lnDef>
  </a:objectDefaults>
  <a:extraClrSchemeLst>
    <a:extraClrScheme>
      <a:clrScheme name="Standarddesign 1">
        <a:dk1>
          <a:srgbClr val="000000"/>
        </a:dk1>
        <a:lt1>
          <a:srgbClr val="FFFFFF"/>
        </a:lt1>
        <a:dk2>
          <a:srgbClr val="0028A5"/>
        </a:dk2>
        <a:lt2>
          <a:srgbClr val="808080"/>
        </a:lt2>
        <a:accent1>
          <a:srgbClr val="0028A5"/>
        </a:accent1>
        <a:accent2>
          <a:srgbClr val="A3ADB7"/>
        </a:accent2>
        <a:accent3>
          <a:srgbClr val="FFFFFF"/>
        </a:accent3>
        <a:accent4>
          <a:srgbClr val="000000"/>
        </a:accent4>
        <a:accent5>
          <a:srgbClr val="AAACCF"/>
        </a:accent5>
        <a:accent6>
          <a:srgbClr val="939CA6"/>
        </a:accent6>
        <a:hlink>
          <a:srgbClr val="DC6027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uzh_praesentation_d</Template>
  <TotalTime>0</TotalTime>
  <Words>793</Words>
  <Application>Microsoft Macintosh PowerPoint</Application>
  <PresentationFormat>Bildschirmpräsentation (4:3)</PresentationFormat>
  <Paragraphs>145</Paragraphs>
  <Slides>25</Slides>
  <Notes>10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25</vt:i4>
      </vt:variant>
    </vt:vector>
  </HeadingPairs>
  <TitlesOfParts>
    <vt:vector size="29" baseType="lpstr">
      <vt:lpstr>PingFangSC-Regular</vt:lpstr>
      <vt:lpstr>Arial</vt:lpstr>
      <vt:lpstr>Symbol</vt:lpstr>
      <vt:lpstr>Standarddesign</vt:lpstr>
      <vt:lpstr>Vorverarbeitung        Dr. sc. nat. Carina Klein  FDI: Neuropsychologische Untersuchungsverfahren</vt:lpstr>
      <vt:lpstr>Analysesoftware</vt:lpstr>
      <vt:lpstr>Vorverarbeitungsschritte</vt:lpstr>
      <vt:lpstr>Koordinaten einlesen</vt:lpstr>
      <vt:lpstr>Koordinaten einlesen</vt:lpstr>
      <vt:lpstr>Filter</vt:lpstr>
      <vt:lpstr>Filter</vt:lpstr>
      <vt:lpstr>Tiefpass-/Hochpassfilter</vt:lpstr>
      <vt:lpstr>Bandpass-/Notchfilter</vt:lpstr>
      <vt:lpstr>Filtertypen</vt:lpstr>
      <vt:lpstr>Filterparameter</vt:lpstr>
      <vt:lpstr>Einfluss von Filtern auf das Signal</vt:lpstr>
      <vt:lpstr>Artefakte</vt:lpstr>
      <vt:lpstr>Augenartefakte</vt:lpstr>
      <vt:lpstr>Independent component analysis (ICA) – die Unabhängigkeitsanalyse</vt:lpstr>
      <vt:lpstr>Inverse ICA</vt:lpstr>
      <vt:lpstr>ICA – vorher-nachher</vt:lpstr>
      <vt:lpstr>Interpolation</vt:lpstr>
      <vt:lpstr>Muskelartefakte</vt:lpstr>
      <vt:lpstr>Technische Artefakte</vt:lpstr>
      <vt:lpstr>EKG-/Pulsartefakte</vt:lpstr>
      <vt:lpstr>Rereferenzieren</vt:lpstr>
      <vt:lpstr>Wahl der Referenzelektrode</vt:lpstr>
      <vt:lpstr>Wahl der Referenzelektrode</vt:lpstr>
      <vt:lpstr>Literatur</vt:lpstr>
    </vt:vector>
  </TitlesOfParts>
  <Company>Universität Zürich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PräsentationUZH</dc:title>
  <dc:creator>Simon Leipold</dc:creator>
  <dc:description>Vorlage uzh_praesentation_d MSO2003 v1 23.04.2010</dc:description>
  <cp:lastModifiedBy>Carina Klein</cp:lastModifiedBy>
  <cp:revision>477</cp:revision>
  <cp:lastPrinted>2017-09-15T13:48:13Z</cp:lastPrinted>
  <dcterms:created xsi:type="dcterms:W3CDTF">2014-10-26T22:10:55Z</dcterms:created>
  <dcterms:modified xsi:type="dcterms:W3CDTF">2018-09-28T15:48:01Z</dcterms:modified>
</cp:coreProperties>
</file>